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Proxima Nova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Proxima Nova Semibold"/>
      <p:regular r:id="rId26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9" roundtripDataSignature="AMtx7mhysQGMy//kvdK5hD1X3kx6BEtJ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Semibold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ProximaNovaSemibold-boldItalic.fntdata"/><Relationship Id="rId27" Type="http://schemas.openxmlformats.org/officeDocument/2006/relationships/font" Target="fonts/ProximaNova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SemiBold-bold.fntdata"/><Relationship Id="rId14" Type="http://schemas.openxmlformats.org/officeDocument/2006/relationships/font" Target="fonts/MontserratSemiBold-regular.fntdata"/><Relationship Id="rId17" Type="http://schemas.openxmlformats.org/officeDocument/2006/relationships/font" Target="fonts/MontserratSemiBold-boldItalic.fntdata"/><Relationship Id="rId16" Type="http://schemas.openxmlformats.org/officeDocument/2006/relationships/font" Target="fonts/MontserratSemiBold-italic.fntdata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1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" name="Google Shape;17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628650" y="13858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6.jpg"/><Relationship Id="rId5" Type="http://schemas.openxmlformats.org/officeDocument/2006/relationships/image" Target="../media/image20.jpg"/><Relationship Id="rId6" Type="http://schemas.openxmlformats.org/officeDocument/2006/relationships/image" Target="../media/image11.png"/><Relationship Id="rId7" Type="http://schemas.openxmlformats.org/officeDocument/2006/relationships/image" Target="../media/image2.jpg"/><Relationship Id="rId8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5.jpg"/><Relationship Id="rId5" Type="http://schemas.openxmlformats.org/officeDocument/2006/relationships/image" Target="../media/image1.jpg"/><Relationship Id="rId6" Type="http://schemas.openxmlformats.org/officeDocument/2006/relationships/image" Target="../media/image12.jpg"/><Relationship Id="rId7" Type="http://schemas.openxmlformats.org/officeDocument/2006/relationships/image" Target="../media/image17.jpg"/><Relationship Id="rId8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95525" y="-1973125"/>
            <a:ext cx="9650048" cy="96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032750" y="0"/>
            <a:ext cx="15816627" cy="86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625" y="1880424"/>
            <a:ext cx="2192000" cy="17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 txBox="1"/>
          <p:nvPr/>
        </p:nvSpPr>
        <p:spPr>
          <a:xfrm>
            <a:off x="3908300" y="1195900"/>
            <a:ext cx="4922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54B68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СИСТЕМА СТУДЕНЧЕСКОГО САМОУПРАВЛЕНИЯ НА ММФ</a:t>
            </a:r>
            <a:endParaRPr b="0" i="0" sz="2400" u="none" cap="none" strike="noStrike">
              <a:solidFill>
                <a:srgbClr val="54B68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51925"/>
            <a:ext cx="9026850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/>
          <p:nvPr/>
        </p:nvSpPr>
        <p:spPr>
          <a:xfrm>
            <a:off x="2040750" y="2217900"/>
            <a:ext cx="50625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36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О чём наш проект?</a:t>
            </a:r>
            <a:endParaRPr b="1" i="0" sz="36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0997" y="-280364"/>
            <a:ext cx="10411500" cy="6927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3"/>
          <p:cNvGrpSpPr/>
          <p:nvPr/>
        </p:nvGrpSpPr>
        <p:grpSpPr>
          <a:xfrm>
            <a:off x="496374" y="1288311"/>
            <a:ext cx="8151216" cy="3533998"/>
            <a:chOff x="509934" y="1288150"/>
            <a:chExt cx="5326200" cy="1539600"/>
          </a:xfrm>
        </p:grpSpPr>
        <p:sp>
          <p:nvSpPr>
            <p:cNvPr id="83" name="Google Shape;83;p3"/>
            <p:cNvSpPr/>
            <p:nvPr/>
          </p:nvSpPr>
          <p:spPr>
            <a:xfrm>
              <a:off x="509934" y="1288150"/>
              <a:ext cx="5326200" cy="1539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482600" rotWithShape="0" algn="tl">
                <a:srgbClr val="000000">
                  <a:alpha val="1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4" name="Google Shape;84;p3"/>
            <p:cNvSpPr txBox="1"/>
            <p:nvPr/>
          </p:nvSpPr>
          <p:spPr>
            <a:xfrm>
              <a:off x="617030" y="1365556"/>
              <a:ext cx="5112000" cy="13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ru" sz="2200" u="none" cap="none" strike="noStrike">
                  <a:solidFill>
                    <a:srgbClr val="43424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В настоящее время механико-математический факультет Новосибирского государственного университета сталкивается с важной проблемой — </a:t>
              </a:r>
              <a:r>
                <a:rPr b="1" i="0" lang="ru" sz="2200" u="none" cap="none" strike="noStrike">
                  <a:solidFill>
                    <a:srgbClr val="43424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отсутствием эффективной структуры студенческого самоуправления.</a:t>
              </a:r>
              <a:r>
                <a:rPr b="0" i="0" lang="ru" sz="2200" u="none" cap="none" strike="noStrike">
                  <a:solidFill>
                    <a:srgbClr val="43424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Существующая система не обеспечивает постоянного представительства интересов студенческого сообщества на уровне факультета и университета.</a:t>
              </a:r>
              <a:endParaRPr b="0" i="0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85" name="Google Shape;85;p3"/>
          <p:cNvSpPr txBox="1"/>
          <p:nvPr/>
        </p:nvSpPr>
        <p:spPr>
          <a:xfrm>
            <a:off x="1879000" y="302700"/>
            <a:ext cx="45915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Актуальность проекта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0997" y="-204164"/>
            <a:ext cx="10411500" cy="6927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4"/>
          <p:cNvGrpSpPr/>
          <p:nvPr/>
        </p:nvGrpSpPr>
        <p:grpSpPr>
          <a:xfrm>
            <a:off x="535474" y="1288240"/>
            <a:ext cx="8151216" cy="3399899"/>
            <a:chOff x="535475" y="1288150"/>
            <a:chExt cx="5326200" cy="1539600"/>
          </a:xfrm>
        </p:grpSpPr>
        <p:sp>
          <p:nvSpPr>
            <p:cNvPr id="92" name="Google Shape;92;p4"/>
            <p:cNvSpPr/>
            <p:nvPr/>
          </p:nvSpPr>
          <p:spPr>
            <a:xfrm>
              <a:off x="535475" y="1288150"/>
              <a:ext cx="5326200" cy="1539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482600" rotWithShape="0" algn="tl">
                <a:srgbClr val="000000">
                  <a:alpha val="1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" name="Google Shape;93;p4"/>
            <p:cNvSpPr txBox="1"/>
            <p:nvPr/>
          </p:nvSpPr>
          <p:spPr>
            <a:xfrm>
              <a:off x="641508" y="1366756"/>
              <a:ext cx="5112000" cy="13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ru" sz="2200" u="none" cap="none" strike="noStrike">
                  <a:solidFill>
                    <a:srgbClr val="43424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На сегодняшний день на ММФ НГУ отсутствует постоянно функционирующий орган студенческого самоуправления, который мог бы:</a:t>
              </a:r>
              <a:endParaRPr b="0" i="0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683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242"/>
                </a:buClr>
                <a:buSzPts val="2200"/>
                <a:buFont typeface="Proxima Nova"/>
                <a:buChar char="●"/>
              </a:pPr>
              <a:r>
                <a:rPr b="0" i="0" lang="ru" sz="2200" u="none" cap="none" strike="noStrike">
                  <a:solidFill>
                    <a:srgbClr val="43424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Представлять интересы всех студентов</a:t>
              </a:r>
              <a:endParaRPr b="0" i="0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683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242"/>
                </a:buClr>
                <a:buSzPts val="2200"/>
                <a:buFont typeface="Proxima Nova"/>
                <a:buChar char="●"/>
              </a:pPr>
              <a:r>
                <a:rPr b="0" i="0" lang="ru" sz="2200" u="none" cap="none" strike="noStrike">
                  <a:solidFill>
                    <a:srgbClr val="43424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Участвовать в принятии ключевых решений</a:t>
              </a:r>
              <a:endParaRPr b="0" i="0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683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242"/>
                </a:buClr>
                <a:buSzPts val="2200"/>
                <a:buFont typeface="Proxima Nova"/>
                <a:buChar char="●"/>
              </a:pPr>
              <a:r>
                <a:rPr b="0" i="0" lang="ru" sz="2200" u="none" cap="none" strike="noStrike">
                  <a:solidFill>
                    <a:srgbClr val="43424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Координировать взаимодействие между студентами и администрацией</a:t>
              </a:r>
              <a:endParaRPr b="0" i="0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4" name="Google Shape;94;p4"/>
          <p:cNvSpPr txBox="1"/>
          <p:nvPr/>
        </p:nvSpPr>
        <p:spPr>
          <a:xfrm>
            <a:off x="2626800" y="335925"/>
            <a:ext cx="38904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0997" y="-280364"/>
            <a:ext cx="10411500" cy="6927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5"/>
          <p:cNvGrpSpPr/>
          <p:nvPr/>
        </p:nvGrpSpPr>
        <p:grpSpPr>
          <a:xfrm>
            <a:off x="535474" y="1102313"/>
            <a:ext cx="8151216" cy="3861471"/>
            <a:chOff x="535475" y="1288150"/>
            <a:chExt cx="5326200" cy="1539600"/>
          </a:xfrm>
        </p:grpSpPr>
        <p:sp>
          <p:nvSpPr>
            <p:cNvPr id="101" name="Google Shape;101;p5"/>
            <p:cNvSpPr/>
            <p:nvPr/>
          </p:nvSpPr>
          <p:spPr>
            <a:xfrm>
              <a:off x="535475" y="1288150"/>
              <a:ext cx="5326200" cy="1539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482600" rotWithShape="0" algn="tl">
                <a:srgbClr val="000000">
                  <a:alpha val="1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" name="Google Shape;102;p5"/>
            <p:cNvSpPr txBox="1"/>
            <p:nvPr/>
          </p:nvSpPr>
          <p:spPr>
            <a:xfrm>
              <a:off x="641508" y="1366756"/>
              <a:ext cx="5112000" cy="13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03" name="Google Shape;103;p5"/>
          <p:cNvSpPr txBox="1"/>
          <p:nvPr/>
        </p:nvSpPr>
        <p:spPr>
          <a:xfrm>
            <a:off x="3995400" y="271575"/>
            <a:ext cx="11532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Цель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699388" y="1208450"/>
            <a:ext cx="78234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b="0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Создать эффективную систему студенческого самоуправления, которая позволит:</a:t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b="0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Обеспечить непрерывное функционирование студенческого представительства</a:t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b="0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Учитывать мнения всех студенческих групп</a:t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b="0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Способствовать улучшению качества студенческой жизни</a:t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b="0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Оптимизировать процесс принятия решений на уровне факультета и университета</a:t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25" y="-1095900"/>
            <a:ext cx="9026850" cy="65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5" y="332700"/>
            <a:ext cx="4160519" cy="316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7150" y="228600"/>
            <a:ext cx="4160520" cy="316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 txBox="1"/>
          <p:nvPr/>
        </p:nvSpPr>
        <p:spPr>
          <a:xfrm>
            <a:off x="758123" y="2304075"/>
            <a:ext cx="1500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b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b="0" i="0" sz="11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3743388" y="1711375"/>
            <a:ext cx="1677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Настя Ерёмина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3723315" y="2252450"/>
            <a:ext cx="167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ТГПУ 4 курс</a:t>
            </a:r>
            <a:endParaRPr b="0" i="0" sz="11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6865225" y="1702025"/>
            <a:ext cx="150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Лёня Иванченко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6865226" y="2255775"/>
            <a:ext cx="167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endParaRPr b="0" i="0" sz="11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2415425" y="4065450"/>
            <a:ext cx="150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Настя Мошкина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2395353" y="4606550"/>
            <a:ext cx="1677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5254050" y="4065450"/>
            <a:ext cx="1364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Ира Починкова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5254050" y="4606550"/>
            <a:ext cx="1747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758125" y="1762971"/>
            <a:ext cx="1443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Артём Столяров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22" name="Google Shape;122;p6" title="photo_2025-07-07 12.17.43.jpeg"/>
          <p:cNvPicPr preferRelativeResize="0"/>
          <p:nvPr/>
        </p:nvPicPr>
        <p:blipFill rotWithShape="1">
          <a:blip r:embed="rId5">
            <a:alphaModFix/>
          </a:blip>
          <a:srcRect b="16679" l="0" r="0" t="16678"/>
          <a:stretch/>
        </p:blipFill>
        <p:spPr>
          <a:xfrm>
            <a:off x="3723325" y="384325"/>
            <a:ext cx="1303800" cy="130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" name="Google Shape;123;p6" title="Артём.png"/>
          <p:cNvPicPr preferRelativeResize="0"/>
          <p:nvPr/>
        </p:nvPicPr>
        <p:blipFill rotWithShape="1">
          <a:blip r:embed="rId6">
            <a:alphaModFix/>
          </a:blip>
          <a:srcRect b="0" l="3157" r="3156" t="0"/>
          <a:stretch/>
        </p:blipFill>
        <p:spPr>
          <a:xfrm>
            <a:off x="653700" y="428125"/>
            <a:ext cx="1303800" cy="131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7">
            <a:alphaModFix/>
          </a:blip>
          <a:srcRect b="25040" l="21434" r="30785" t="31836"/>
          <a:stretch/>
        </p:blipFill>
        <p:spPr>
          <a:xfrm>
            <a:off x="5243100" y="2633950"/>
            <a:ext cx="1386000" cy="136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p6" title="photo_2025-07-07 12.33.57.jpeg"/>
          <p:cNvPicPr preferRelativeResize="0"/>
          <p:nvPr/>
        </p:nvPicPr>
        <p:blipFill rotWithShape="1">
          <a:blip r:embed="rId8">
            <a:alphaModFix/>
          </a:blip>
          <a:srcRect b="12202" l="0" r="0" t="12193"/>
          <a:stretch/>
        </p:blipFill>
        <p:spPr>
          <a:xfrm>
            <a:off x="2258725" y="2659450"/>
            <a:ext cx="1303800" cy="13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6" title="photo_2025-07-07 12.26.42.jpeg"/>
          <p:cNvPicPr preferRelativeResize="0"/>
          <p:nvPr/>
        </p:nvPicPr>
        <p:blipFill rotWithShape="1">
          <a:blip r:embed="rId9">
            <a:alphaModFix/>
          </a:blip>
          <a:srcRect b="12202" l="0" r="0" t="12193"/>
          <a:stretch/>
        </p:blipFill>
        <p:spPr>
          <a:xfrm>
            <a:off x="6618150" y="379075"/>
            <a:ext cx="1303800" cy="131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25" y="-1095900"/>
            <a:ext cx="9026850" cy="65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5" y="332700"/>
            <a:ext cx="4160519" cy="316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8600"/>
            <a:ext cx="4160519" cy="31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758123" y="2304075"/>
            <a:ext cx="1500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b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b="0" i="0" sz="11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3743388" y="1711375"/>
            <a:ext cx="1677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Оля Войтенко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3723315" y="2252450"/>
            <a:ext cx="167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1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6865225" y="1702025"/>
            <a:ext cx="150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Альберт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Рау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6865226" y="2255775"/>
            <a:ext cx="167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1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2415425" y="4065450"/>
            <a:ext cx="150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Кира Прокопьева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2395353" y="4606550"/>
            <a:ext cx="1677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5254050" y="4065450"/>
            <a:ext cx="1364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Даша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Тушова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5254050" y="4606550"/>
            <a:ext cx="1747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758125" y="1762971"/>
            <a:ext cx="1443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Семён Рыбалов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44" name="Google Shape;144;p7" title="photo_2025-07-07 12.29.48.jpeg"/>
          <p:cNvPicPr preferRelativeResize="0"/>
          <p:nvPr/>
        </p:nvPicPr>
        <p:blipFill rotWithShape="1">
          <a:blip r:embed="rId5">
            <a:alphaModFix/>
          </a:blip>
          <a:srcRect b="12494" l="0" r="0" t="12502"/>
          <a:stretch/>
        </p:blipFill>
        <p:spPr>
          <a:xfrm>
            <a:off x="3723325" y="384325"/>
            <a:ext cx="1303800" cy="130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5" name="Google Shape;145;p7" title="photo_2025-07-07 12.26.44.jpeg"/>
          <p:cNvPicPr preferRelativeResize="0"/>
          <p:nvPr/>
        </p:nvPicPr>
        <p:blipFill rotWithShape="1">
          <a:blip r:embed="rId6">
            <a:alphaModFix/>
          </a:blip>
          <a:srcRect b="13481" l="0" r="0" t="13482"/>
          <a:stretch/>
        </p:blipFill>
        <p:spPr>
          <a:xfrm>
            <a:off x="653700" y="428125"/>
            <a:ext cx="1303800" cy="131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" name="Google Shape;146;p7" title="photo_2025-07-07 12.35.58.jpeg"/>
          <p:cNvPicPr preferRelativeResize="0"/>
          <p:nvPr/>
        </p:nvPicPr>
        <p:blipFill rotWithShape="1">
          <a:blip r:embed="rId7">
            <a:alphaModFix/>
          </a:blip>
          <a:srcRect b="11686" l="0" r="0" t="11679"/>
          <a:stretch/>
        </p:blipFill>
        <p:spPr>
          <a:xfrm>
            <a:off x="5243100" y="2633950"/>
            <a:ext cx="1386000" cy="136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" name="Google Shape;147;p7" title="IMG_5604.PNG"/>
          <p:cNvPicPr preferRelativeResize="0"/>
          <p:nvPr/>
        </p:nvPicPr>
        <p:blipFill rotWithShape="1">
          <a:blip r:embed="rId8">
            <a:alphaModFix/>
          </a:blip>
          <a:srcRect b="0" l="950" r="940" t="0"/>
          <a:stretch/>
        </p:blipFill>
        <p:spPr>
          <a:xfrm>
            <a:off x="2258725" y="2659450"/>
            <a:ext cx="1303800" cy="13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8" name="Google Shape;148;p7" title="photo_2025-07-07 12.36.16.jpeg"/>
          <p:cNvPicPr preferRelativeResize="0"/>
          <p:nvPr/>
        </p:nvPicPr>
        <p:blipFill rotWithShape="1">
          <a:blip r:embed="rId9">
            <a:alphaModFix/>
          </a:blip>
          <a:srcRect b="12242" l="0" r="0" t="12234"/>
          <a:stretch/>
        </p:blipFill>
        <p:spPr>
          <a:xfrm>
            <a:off x="6618150" y="379075"/>
            <a:ext cx="1303800" cy="131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25" y="-1095900"/>
            <a:ext cx="9026850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3482723" y="4375525"/>
            <a:ext cx="1500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b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b="0" i="0" sz="11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3495050" y="4057825"/>
            <a:ext cx="2531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Роман Калинников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56" name="Google Shape;156;p8" title="photo_2025-07-07 12.26.48.jpeg"/>
          <p:cNvPicPr preferRelativeResize="0"/>
          <p:nvPr/>
        </p:nvPicPr>
        <p:blipFill rotWithShape="1">
          <a:blip r:embed="rId4">
            <a:alphaModFix/>
          </a:blip>
          <a:srcRect b="12494" l="0" r="0" t="12502"/>
          <a:stretch/>
        </p:blipFill>
        <p:spPr>
          <a:xfrm>
            <a:off x="2988900" y="679625"/>
            <a:ext cx="3166200" cy="316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